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6858000" cy="9144000" type="letter"/>
  <p:notesSz cx="7010400" cy="9296400"/>
  <p:embeddedFontLst>
    <p:embeddedFont>
      <p:font typeface="Franklin Gothic Book" panose="020B0503020102020204" pitchFamily="34" charset="0"/>
      <p:regular r:id="rId5"/>
      <p:italic r:id="rId6"/>
    </p:embeddedFont>
    <p:embeddedFont>
      <p:font typeface="Franklin Gothic Medium" panose="020B0603020102020204" pitchFamily="34" charset="0"/>
      <p:regular r:id="rId7"/>
      <p:italic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orient="horz" pos="144">
          <p15:clr>
            <a:srgbClr val="A4A3A4"/>
          </p15:clr>
        </p15:guide>
        <p15:guide id="3" orient="horz" pos="5616">
          <p15:clr>
            <a:srgbClr val="A4A3A4"/>
          </p15:clr>
        </p15:guide>
        <p15:guide id="4" orient="horz" pos="576">
          <p15:clr>
            <a:srgbClr val="A4A3A4"/>
          </p15:clr>
        </p15:guide>
        <p15:guide id="5" orient="horz" pos="720">
          <p15:clr>
            <a:srgbClr val="A4A3A4"/>
          </p15:clr>
        </p15:guide>
        <p15:guide id="6" pos="2160">
          <p15:clr>
            <a:srgbClr val="A4A3A4"/>
          </p15:clr>
        </p15:guide>
        <p15:guide id="7" pos="144">
          <p15:clr>
            <a:srgbClr val="A4A3A4"/>
          </p15:clr>
        </p15:guide>
        <p15:guide id="8" pos="41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80" autoAdjust="0"/>
    <p:restoredTop sz="86453" autoAdjust="0"/>
  </p:normalViewPr>
  <p:slideViewPr>
    <p:cSldViewPr>
      <p:cViewPr>
        <p:scale>
          <a:sx n="100" d="100"/>
          <a:sy n="100" d="100"/>
        </p:scale>
        <p:origin x="1968" y="58"/>
      </p:cViewPr>
      <p:guideLst>
        <p:guide orient="horz" pos="2880"/>
        <p:guide orient="horz" pos="144"/>
        <p:guide orient="horz" pos="5616"/>
        <p:guide orient="horz" pos="576"/>
        <p:guide orient="horz" pos="720"/>
        <p:guide pos="2160"/>
        <p:guide pos="144"/>
        <p:guide pos="41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2252" y="36"/>
      </p:cViewPr>
      <p:guideLst>
        <p:guide orient="horz" pos="2928"/>
        <p:guide pos="2208"/>
      </p:guideLst>
    </p:cSldViewPr>
  </p:notesViewPr>
  <p:gridSpacing cx="45720" cy="4572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3" Type="http://schemas.openxmlformats.org/officeDocument/2006/relationships/notesMaster" Target="notesMasters/notesMaster1.xml"/><Relationship Id="rId7" Type="http://schemas.openxmlformats.org/officeDocument/2006/relationships/font" Target="fonts/font3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heme" Target="theme/theme1.xml"/><Relationship Id="rId5" Type="http://schemas.openxmlformats.org/officeDocument/2006/relationships/font" Target="fonts/font1.fntdata"/><Relationship Id="rId10" Type="http://schemas.openxmlformats.org/officeDocument/2006/relationships/viewProps" Target="viewProps.xml"/><Relationship Id="rId4" Type="http://schemas.openxmlformats.org/officeDocument/2006/relationships/handoutMaster" Target="handoutMasters/handout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73FFB7-E89B-48AB-8327-69F64CEAA4B2}" type="datetimeFigureOut">
              <a:rPr lang="en-US" smtClean="0"/>
              <a:pPr/>
              <a:t>12/11/2023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93CE54-9B75-4F9B-9D1B-E543319B79C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898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81936D-EE63-4C29-87AC-4557AD8A2B35}" type="datetimeFigureOut">
              <a:rPr lang="en-US" smtClean="0"/>
              <a:pPr/>
              <a:t>12/11/2023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696913"/>
            <a:ext cx="2616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663185-37BD-46CA-9754-3D3A4086055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321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663185-37BD-46CA-9754-3D3A4086055A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699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50" y="1828800"/>
            <a:ext cx="6515100" cy="6096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8229600"/>
            <a:ext cx="3082001" cy="6096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www.tru-insight.com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11001" y="8229600"/>
            <a:ext cx="175549" cy="609600"/>
          </a:xfrm>
          <a:prstGeom prst="rect">
            <a:avLst/>
          </a:prstGeom>
        </p:spPr>
        <p:txBody>
          <a:bodyPr/>
          <a:lstStyle/>
          <a:p>
            <a:fld id="{C98917EB-C258-4235-B168-59FE0EE91E3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6400800" cy="6858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143000"/>
            <a:ext cx="6400800" cy="77724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buClrTx/>
        <a:buFont typeface="Franklin Gothic Medium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2625" indent="-334963" algn="l" defTabSz="914400" rtl="0" eaLnBrk="1" latinLnBrk="0" hangingPunct="1">
        <a:spcBef>
          <a:spcPts val="600"/>
        </a:spcBef>
        <a:buClrTx/>
        <a:buFont typeface="Franklin Gothic Medium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030288" indent="-347663" algn="l" defTabSz="914400" rtl="0" eaLnBrk="1" latinLnBrk="0" hangingPunct="1">
        <a:spcBef>
          <a:spcPts val="600"/>
        </a:spcBef>
        <a:buClrTx/>
        <a:buFont typeface="Franklin Gothic Medium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9538" indent="-349250" algn="l" defTabSz="914400" rtl="0" eaLnBrk="1" latinLnBrk="0" hangingPunct="1">
        <a:spcBef>
          <a:spcPts val="600"/>
        </a:spcBef>
        <a:buClrTx/>
        <a:buFont typeface="Franklin Gothic Medium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712913" indent="-333375" algn="l" defTabSz="914400" rtl="0" eaLnBrk="1" latinLnBrk="0" hangingPunct="1">
        <a:spcBef>
          <a:spcPts val="600"/>
        </a:spcBef>
        <a:buClrTx/>
        <a:buFont typeface="Franklin Gothic Medium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28600" y="0"/>
            <a:ext cx="64008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ILLINOIS AUTOMOBILE DEALERS ASSOCIATION</a:t>
            </a:r>
            <a:br>
              <a:rPr lang="en-US" dirty="0"/>
            </a:br>
            <a:r>
              <a:rPr lang="en-US" dirty="0"/>
              <a:t>BOARD OF </a:t>
            </a:r>
            <a:r>
              <a:rPr lang="en-US"/>
              <a:t>DIRECTORS 2024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28600" y="1138930"/>
            <a:ext cx="2011680" cy="67326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tIns="0" rIns="0" bIns="0" anchor="t">
            <a:spAutoFit/>
          </a:bodyPr>
          <a:lstStyle/>
          <a:p>
            <a:pPr>
              <a:spcBef>
                <a:spcPts val="300"/>
              </a:spcBef>
            </a:pPr>
            <a:r>
              <a:rPr lang="en-US" sz="800" b="1" dirty="0">
                <a:solidFill>
                  <a:srgbClr val="0070C0"/>
                </a:solidFill>
              </a:rPr>
              <a:t>IADA Officers</a:t>
            </a:r>
          </a:p>
          <a:p>
            <a:pPr>
              <a:spcBef>
                <a:spcPts val="300"/>
              </a:spcBef>
            </a:pPr>
            <a:r>
              <a:rPr lang="en-US" sz="800" dirty="0"/>
              <a:t>John </a:t>
            </a:r>
            <a:r>
              <a:rPr lang="en-US" sz="800" dirty="0" err="1"/>
              <a:t>Alfirevich</a:t>
            </a:r>
            <a:r>
              <a:rPr lang="en-US" sz="800" dirty="0"/>
              <a:t>,  Chairman</a:t>
            </a:r>
            <a:br>
              <a:rPr lang="en-US" sz="800" dirty="0"/>
            </a:br>
            <a:r>
              <a:rPr lang="en-US" sz="800" dirty="0"/>
              <a:t>Jamie Auffenberg, Vice Chairman</a:t>
            </a:r>
          </a:p>
          <a:p>
            <a:r>
              <a:rPr lang="en-US" sz="800" dirty="0"/>
              <a:t>Rick Curia, Secretary/Treasurer</a:t>
            </a:r>
          </a:p>
          <a:p>
            <a:pPr>
              <a:spcBef>
                <a:spcPts val="300"/>
              </a:spcBef>
            </a:pPr>
            <a:r>
              <a:rPr lang="en-US" sz="800" b="1" dirty="0">
                <a:solidFill>
                  <a:srgbClr val="0070C0"/>
                </a:solidFill>
              </a:rPr>
              <a:t>25 IADA Directors by Districts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endParaRPr lang="en-US" sz="800" b="1" dirty="0">
              <a:solidFill>
                <a:srgbClr val="0070C0"/>
              </a:solidFill>
            </a:endParaRP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sz="800" b="1" u="sng" dirty="0"/>
              <a:t>District 1</a:t>
            </a:r>
            <a:endParaRPr lang="en-US" sz="800" u="sng" dirty="0"/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sz="800" b="1" dirty="0"/>
              <a:t>Pat Manning, Dekalb  PC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sz="800" dirty="0"/>
              <a:t>Dave Kieffer, Rockford (24)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sz="800" b="1" u="sng" dirty="0"/>
              <a:t>District 2 – Chicago Area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sz="800" dirty="0"/>
              <a:t>John Alfirevich, Tinley Park (25)*</a:t>
            </a:r>
            <a:br>
              <a:rPr lang="en-US" sz="800" i="1" dirty="0"/>
            </a:br>
            <a:r>
              <a:rPr lang="en-US" sz="800" b="1" dirty="0"/>
              <a:t>Mike Ettleson, Hodgkins PC </a:t>
            </a:r>
            <a:br>
              <a:rPr lang="en-US" sz="800" dirty="0"/>
            </a:br>
            <a:r>
              <a:rPr lang="en-US" sz="800" dirty="0"/>
              <a:t>Jim Leichter, Elgin (25)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sz="800" dirty="0"/>
              <a:t>Joe Massarelli, Libertyville (26)*</a:t>
            </a:r>
            <a:br>
              <a:rPr lang="en-US" sz="800" dirty="0">
                <a:highlight>
                  <a:srgbClr val="FFFF00"/>
                </a:highlight>
              </a:rPr>
            </a:br>
            <a:r>
              <a:rPr lang="en-US" sz="800" b="1" dirty="0"/>
              <a:t>Dan Roesch, Elmhurst  PC</a:t>
            </a:r>
            <a:endParaRPr lang="en-US" sz="800" dirty="0"/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sz="800" b="1" u="sng" dirty="0"/>
              <a:t>District 3</a:t>
            </a:r>
            <a:endParaRPr lang="en-US" sz="800" dirty="0"/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sz="800" dirty="0"/>
              <a:t>Rick Curia, Dixon (26)*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sz="800" b="1" dirty="0"/>
              <a:t>Rick Yemm, Galesburg (PC) 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sz="800" dirty="0"/>
              <a:t> </a:t>
            </a:r>
            <a:r>
              <a:rPr lang="en-US" sz="800" b="1" u="sng" dirty="0"/>
              <a:t>District 4</a:t>
            </a:r>
            <a:r>
              <a:rPr lang="en-US" sz="800" u="sng" dirty="0"/>
              <a:t> </a:t>
            </a:r>
            <a:r>
              <a:rPr lang="en-US" sz="800" b="1" i="1" dirty="0"/>
              <a:t>  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sz="800" dirty="0"/>
              <a:t>Darrin Bauer, Wilmington (26)*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sz="800" dirty="0"/>
              <a:t>Curtis Pascarella, Frankfort (24) 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sz="800" b="1" u="sng" dirty="0"/>
              <a:t>District 5 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sz="800" dirty="0"/>
              <a:t>Mylas Copeland, Springfield (25)</a:t>
            </a:r>
            <a:endParaRPr lang="en-US" sz="800" b="1" dirty="0"/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sz="800" b="1" u="sng" dirty="0"/>
              <a:t>District 6</a:t>
            </a:r>
            <a:r>
              <a:rPr lang="en-US" sz="800" b="1" dirty="0"/>
              <a:t> 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sz="800" dirty="0"/>
              <a:t>Brian Dennison, Pekin (25)*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sz="800" b="1" dirty="0"/>
              <a:t>Mike Mangold, Eureka  PC</a:t>
            </a:r>
            <a:br>
              <a:rPr lang="en-US" sz="800" b="1" dirty="0"/>
            </a:br>
            <a:r>
              <a:rPr lang="en-US" sz="800" b="1" dirty="0"/>
              <a:t>(</a:t>
            </a:r>
            <a:r>
              <a:rPr lang="en-US" sz="800" dirty="0"/>
              <a:t>At large Peoria Metro)</a:t>
            </a:r>
            <a:endParaRPr lang="en-US" sz="800" i="1" dirty="0"/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sz="800" b="1" u="sng" dirty="0"/>
              <a:t>District 7 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sz="800" dirty="0"/>
              <a:t>Ryan Gremore, Normal (25)*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sz="800" dirty="0"/>
              <a:t>(NADA) at large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sz="800" b="1" dirty="0"/>
              <a:t>Dave Taylor, Bourbonnais  PC 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sz="800" b="1" u="sng" dirty="0"/>
              <a:t>District 8 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sz="800" dirty="0"/>
              <a:t>Jamie Auffenberg, Jr. Shiloh (24)*</a:t>
            </a:r>
            <a:br>
              <a:rPr lang="en-US" sz="800" dirty="0"/>
            </a:br>
            <a:r>
              <a:rPr lang="en-US" sz="800" dirty="0"/>
              <a:t>Bob Federico, Wood River (24)*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sz="800" b="1" dirty="0"/>
              <a:t>Sam Roberts, Alton  PC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sz="800" b="1" dirty="0"/>
              <a:t>Jack Schmitt, O’Fallon</a:t>
            </a:r>
            <a:r>
              <a:rPr lang="en-US" sz="800" dirty="0"/>
              <a:t> </a:t>
            </a:r>
            <a:r>
              <a:rPr lang="en-US" sz="800" b="1" dirty="0"/>
              <a:t>PC</a:t>
            </a:r>
            <a:br>
              <a:rPr lang="en-US" sz="800" dirty="0"/>
            </a:br>
            <a:r>
              <a:rPr lang="en-US" sz="800" dirty="0"/>
              <a:t>(at large St. Clair/Madison) 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sz="800" b="1" u="sng" dirty="0"/>
              <a:t>District 9 </a:t>
            </a:r>
            <a:endParaRPr lang="en-US" sz="800" dirty="0"/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sz="800" b="1" dirty="0"/>
              <a:t>Sean Grant, Taylorville, PC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sz="800" b="1" u="sng" dirty="0"/>
              <a:t>District 10 </a:t>
            </a:r>
            <a:endParaRPr lang="en-US" sz="800" b="1" dirty="0"/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sz="800" b="1" dirty="0"/>
              <a:t>Gary Knight, Danville  PC 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sz="800" b="1" dirty="0"/>
              <a:t>David Parkhill, Champaign PC*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sz="800" b="1" u="sng" dirty="0"/>
              <a:t>District 11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sz="800" dirty="0"/>
              <a:t>Mark Ward, Carbondale (24)</a:t>
            </a:r>
            <a:br>
              <a:rPr lang="en-US" sz="400" dirty="0"/>
            </a:br>
            <a:br>
              <a:rPr lang="en-US" sz="400" dirty="0"/>
            </a:br>
            <a:r>
              <a:rPr lang="en-US" sz="800" b="1" u="sng" dirty="0"/>
              <a:t>Heavy Duty Truck Dealer</a:t>
            </a:r>
            <a:br>
              <a:rPr lang="en-US" sz="400" dirty="0"/>
            </a:br>
            <a:r>
              <a:rPr lang="en-US" sz="800" dirty="0"/>
              <a:t>Justin Hopkins, Troy (24) </a:t>
            </a:r>
            <a:br>
              <a:rPr lang="en-US" sz="800" dirty="0"/>
            </a:br>
            <a:endParaRPr lang="en-US" sz="800" dirty="0"/>
          </a:p>
        </p:txBody>
      </p:sp>
      <p:pic>
        <p:nvPicPr>
          <p:cNvPr id="11" name="Picture 10" descr="MeghanMa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94560" y="945285"/>
            <a:ext cx="4572000" cy="763524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137160" y="8765190"/>
            <a:ext cx="6629400" cy="9233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IADA has 25 Directors serving on the IADA Board. There are 11 Past Chairmen (bolded &amp; PC).  Number in parenthesis represents expiring term in office. Executive Committee highlighted with an (*).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TRU 2010">
      <a:dk1>
        <a:sysClr val="windowText" lastClr="000000"/>
      </a:dk1>
      <a:lt1>
        <a:sysClr val="window" lastClr="FFFFFF"/>
      </a:lt1>
      <a:dk2>
        <a:srgbClr val="DB0030"/>
      </a:dk2>
      <a:lt2>
        <a:srgbClr val="717073"/>
      </a:lt2>
      <a:accent1>
        <a:srgbClr val="009DDC"/>
      </a:accent1>
      <a:accent2>
        <a:srgbClr val="82D1F5"/>
      </a:accent2>
      <a:accent3>
        <a:srgbClr val="00B0DA"/>
      </a:accent3>
      <a:accent4>
        <a:srgbClr val="008ABF"/>
      </a:accent4>
      <a:accent5>
        <a:srgbClr val="00649D"/>
      </a:accent5>
      <a:accent6>
        <a:srgbClr val="8DC63F"/>
      </a:accent6>
      <a:hlink>
        <a:srgbClr val="0000FF"/>
      </a:hlink>
      <a:folHlink>
        <a:srgbClr val="800080"/>
      </a:folHlink>
    </a:clrScheme>
    <a:fontScheme name="Custom 4">
      <a:majorFont>
        <a:latin typeface="Franklin Gothic Medium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TRU 2010">
      <a:dk1>
        <a:sysClr val="windowText" lastClr="000000"/>
      </a:dk1>
      <a:lt1>
        <a:sysClr val="window" lastClr="FFFFFF"/>
      </a:lt1>
      <a:dk2>
        <a:srgbClr val="DB0030"/>
      </a:dk2>
      <a:lt2>
        <a:srgbClr val="717073"/>
      </a:lt2>
      <a:accent1>
        <a:srgbClr val="009DDC"/>
      </a:accent1>
      <a:accent2>
        <a:srgbClr val="82D1F5"/>
      </a:accent2>
      <a:accent3>
        <a:srgbClr val="00B0DA"/>
      </a:accent3>
      <a:accent4>
        <a:srgbClr val="008ABF"/>
      </a:accent4>
      <a:accent5>
        <a:srgbClr val="00649D"/>
      </a:accent5>
      <a:accent6>
        <a:srgbClr val="8DC63F"/>
      </a:accent6>
      <a:hlink>
        <a:srgbClr val="0000FF"/>
      </a:hlink>
      <a:folHlink>
        <a:srgbClr val="800080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TRU 2010">
      <a:dk1>
        <a:sysClr val="windowText" lastClr="000000"/>
      </a:dk1>
      <a:lt1>
        <a:sysClr val="window" lastClr="FFFFFF"/>
      </a:lt1>
      <a:dk2>
        <a:srgbClr val="DB0030"/>
      </a:dk2>
      <a:lt2>
        <a:srgbClr val="717073"/>
      </a:lt2>
      <a:accent1>
        <a:srgbClr val="009DDC"/>
      </a:accent1>
      <a:accent2>
        <a:srgbClr val="82D1F5"/>
      </a:accent2>
      <a:accent3>
        <a:srgbClr val="00B0DA"/>
      </a:accent3>
      <a:accent4>
        <a:srgbClr val="008ABF"/>
      </a:accent4>
      <a:accent5>
        <a:srgbClr val="00649D"/>
      </a:accent5>
      <a:accent6>
        <a:srgbClr val="8DC63F"/>
      </a:accent6>
      <a:hlink>
        <a:srgbClr val="0000FF"/>
      </a:hlink>
      <a:folHlink>
        <a:srgbClr val="800080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13461</TotalTime>
  <Words>289</Words>
  <Application>Microsoft Office PowerPoint</Application>
  <PresentationFormat>Letter Paper (8.5x11 in)</PresentationFormat>
  <Paragraphs>40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Franklin Gothic Medium</vt:lpstr>
      <vt:lpstr>Arial</vt:lpstr>
      <vt:lpstr>Franklin Gothic Book</vt:lpstr>
      <vt:lpstr>blank</vt:lpstr>
      <vt:lpstr>ILLINOIS AUTOMOBILE DEALERS ASSOCIATION BOARD OF DIRECTORS 2024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ILLINOIS AUTOMOBILE DEALERS ASSOCIATION BOARD OF DIRECTORS 2013</dc:title>
  <dc:creator>Oliver Pangborn</dc:creator>
  <cp:lastModifiedBy>Teresa M. Wright</cp:lastModifiedBy>
  <cp:revision>158</cp:revision>
  <cp:lastPrinted>2023-12-11T21:06:18Z</cp:lastPrinted>
  <dcterms:created xsi:type="dcterms:W3CDTF">2013-09-04T21:23:21Z</dcterms:created>
  <dcterms:modified xsi:type="dcterms:W3CDTF">2023-12-11T21:06:23Z</dcterms:modified>
</cp:coreProperties>
</file>